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669088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728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1968" y="-108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rs\Tradu\Goulet\PP\Fichiers%20&#233;tudiants\Donn&#233;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Ventes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Feuil4!$B$2</c:f>
              <c:strCache>
                <c:ptCount val="1"/>
                <c:pt idx="0">
                  <c:v>Trim 1 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strRef>
              <c:f>Feuil4!$A$3:$A$4</c:f>
              <c:strCache>
                <c:ptCount val="2"/>
                <c:pt idx="0">
                  <c:v>Médias</c:v>
                </c:pt>
                <c:pt idx="1">
                  <c:v>Édition</c:v>
                </c:pt>
              </c:strCache>
            </c:strRef>
          </c:cat>
          <c:val>
            <c:numRef>
              <c:f>Feuil4!$B$3:$B$4</c:f>
              <c:numCache>
                <c:formatCode>General</c:formatCode>
                <c:ptCount val="2"/>
                <c:pt idx="0">
                  <c:v>16000</c:v>
                </c:pt>
                <c:pt idx="1">
                  <c:v>14800</c:v>
                </c:pt>
              </c:numCache>
            </c:numRef>
          </c:val>
        </c:ser>
        <c:ser>
          <c:idx val="1"/>
          <c:order val="1"/>
          <c:tx>
            <c:strRef>
              <c:f>Feuil4!$C$2</c:f>
              <c:strCache>
                <c:ptCount val="1"/>
                <c:pt idx="0">
                  <c:v>Trim 2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strRef>
              <c:f>Feuil4!$A$3:$A$4</c:f>
              <c:strCache>
                <c:ptCount val="2"/>
                <c:pt idx="0">
                  <c:v>Médias</c:v>
                </c:pt>
                <c:pt idx="1">
                  <c:v>Édition</c:v>
                </c:pt>
              </c:strCache>
            </c:strRef>
          </c:cat>
          <c:val>
            <c:numRef>
              <c:f>Feuil4!$C$3:$C$4</c:f>
              <c:numCache>
                <c:formatCode>General</c:formatCode>
                <c:ptCount val="2"/>
                <c:pt idx="0">
                  <c:v>13300</c:v>
                </c:pt>
                <c:pt idx="1">
                  <c:v>10100</c:v>
                </c:pt>
              </c:numCache>
            </c:numRef>
          </c:val>
        </c:ser>
        <c:ser>
          <c:idx val="2"/>
          <c:order val="2"/>
          <c:tx>
            <c:strRef>
              <c:f>Feuil4!$D$2</c:f>
              <c:strCache>
                <c:ptCount val="1"/>
                <c:pt idx="0">
                  <c:v>Trim 3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cat>
            <c:strRef>
              <c:f>Feuil4!$A$3:$A$4</c:f>
              <c:strCache>
                <c:ptCount val="2"/>
                <c:pt idx="0">
                  <c:v>Médias</c:v>
                </c:pt>
                <c:pt idx="1">
                  <c:v>Édition</c:v>
                </c:pt>
              </c:strCache>
            </c:strRef>
          </c:cat>
          <c:val>
            <c:numRef>
              <c:f>Feuil4!$D$3:$D$4</c:f>
              <c:numCache>
                <c:formatCode>General</c:formatCode>
                <c:ptCount val="2"/>
                <c:pt idx="0">
                  <c:v>15200</c:v>
                </c:pt>
                <c:pt idx="1">
                  <c:v>14900</c:v>
                </c:pt>
              </c:numCache>
            </c:numRef>
          </c:val>
        </c:ser>
        <c:ser>
          <c:idx val="3"/>
          <c:order val="3"/>
          <c:tx>
            <c:strRef>
              <c:f>Feuil4!$E$2</c:f>
              <c:strCache>
                <c:ptCount val="1"/>
                <c:pt idx="0">
                  <c:v>Trim 4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Feuil4!$A$3:$A$4</c:f>
              <c:strCache>
                <c:ptCount val="2"/>
                <c:pt idx="0">
                  <c:v>Médias</c:v>
                </c:pt>
                <c:pt idx="1">
                  <c:v>Édition</c:v>
                </c:pt>
              </c:strCache>
            </c:strRef>
          </c:cat>
          <c:val>
            <c:numRef>
              <c:f>Feuil4!$E$3:$E$4</c:f>
              <c:numCache>
                <c:formatCode>General</c:formatCode>
                <c:ptCount val="2"/>
                <c:pt idx="0">
                  <c:v>19200</c:v>
                </c:pt>
                <c:pt idx="1">
                  <c:v>17000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283584"/>
        <c:axId val="82907072"/>
      </c:barChart>
      <c:catAx>
        <c:axId val="892835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82907072"/>
        <c:crosses val="autoZero"/>
        <c:auto val="1"/>
        <c:lblAlgn val="ctr"/>
        <c:lblOffset val="100"/>
        <c:noMultiLvlLbl val="0"/>
      </c:catAx>
      <c:valAx>
        <c:axId val="8290707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Revenus</a:t>
                </a:r>
              </a:p>
            </c:rich>
          </c:tx>
          <c:layout/>
          <c:overlay val="0"/>
        </c:title>
        <c:numFmt formatCode="#,##0\ &quot;$&quot;" sourceLinked="0"/>
        <c:majorTickMark val="out"/>
        <c:minorTickMark val="none"/>
        <c:tickLblPos val="nextTo"/>
        <c:crossAx val="89283584"/>
        <c:crosses val="autoZero"/>
        <c:crossBetween val="between"/>
        <c:majorUnit val="5000"/>
      </c:valAx>
    </c:plotArea>
    <c:legend>
      <c:legendPos val="b"/>
      <c:layout/>
      <c:overlay val="0"/>
      <c:txPr>
        <a:bodyPr/>
        <a:lstStyle/>
        <a:p>
          <a:pPr>
            <a:defRPr sz="1200" b="1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6CBD11-DA7F-4341-9B9A-B006D10FE6FA}" type="doc">
      <dgm:prSet loTypeId="urn:microsoft.com/office/officeart/2005/8/layout/list1" loCatId="list" qsTypeId="urn:microsoft.com/office/officeart/2005/8/quickstyle/simple5#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58119F-8A4F-4AB8-B1B1-6A1148592577}">
      <dgm:prSet/>
      <dgm:spPr/>
      <dgm:t>
        <a:bodyPr/>
        <a:lstStyle/>
        <a:p>
          <a:pPr rtl="0"/>
          <a:r>
            <a:rPr lang="fr-CA" dirty="0"/>
            <a:t>Nos </a:t>
          </a:r>
          <a:r>
            <a:rPr lang="fr-CA" noProof="0" dirty="0"/>
            <a:t>partenaires</a:t>
          </a:r>
        </a:p>
      </dgm:t>
    </dgm:pt>
    <dgm:pt modelId="{6B6A0072-DDFA-4386-BAB0-B11C86CBD6CE}" type="parTrans" cxnId="{D8DCD631-26EB-4D7F-ADBD-37D12A86F767}">
      <dgm:prSet/>
      <dgm:spPr/>
      <dgm:t>
        <a:bodyPr/>
        <a:lstStyle/>
        <a:p>
          <a:endParaRPr lang="en-US"/>
        </a:p>
      </dgm:t>
    </dgm:pt>
    <dgm:pt modelId="{CC3CC913-EB68-40DE-B128-92823FFA7D0B}" type="sibTrans" cxnId="{D8DCD631-26EB-4D7F-ADBD-37D12A86F767}">
      <dgm:prSet/>
      <dgm:spPr/>
      <dgm:t>
        <a:bodyPr/>
        <a:lstStyle/>
        <a:p>
          <a:endParaRPr lang="en-US"/>
        </a:p>
      </dgm:t>
    </dgm:pt>
    <dgm:pt modelId="{0FC34C1F-B32E-451B-97D0-C928D0E29A99}">
      <dgm:prSet/>
      <dgm:spPr/>
      <dgm:t>
        <a:bodyPr/>
        <a:lstStyle/>
        <a:p>
          <a:pPr rtl="0"/>
          <a:r>
            <a:rPr lang="fr-CA" noProof="0" dirty="0" smtClean="0"/>
            <a:t>Recherche et développement</a:t>
          </a:r>
          <a:endParaRPr lang="fr-CA" dirty="0"/>
        </a:p>
      </dgm:t>
    </dgm:pt>
    <dgm:pt modelId="{6FC68F6C-F5D9-4ECF-97E2-231857257D65}" type="parTrans" cxnId="{3068E643-A212-45F9-90AB-DD30E8D02418}">
      <dgm:prSet/>
      <dgm:spPr/>
      <dgm:t>
        <a:bodyPr/>
        <a:lstStyle/>
        <a:p>
          <a:endParaRPr lang="en-US"/>
        </a:p>
      </dgm:t>
    </dgm:pt>
    <dgm:pt modelId="{951213EB-921E-4E89-B752-2A73A809B74D}" type="sibTrans" cxnId="{3068E643-A212-45F9-90AB-DD30E8D02418}">
      <dgm:prSet/>
      <dgm:spPr/>
      <dgm:t>
        <a:bodyPr/>
        <a:lstStyle/>
        <a:p>
          <a:endParaRPr lang="en-US"/>
        </a:p>
      </dgm:t>
    </dgm:pt>
    <dgm:pt modelId="{F10B8AF0-CE7C-4E12-B01B-6CDDA2E62913}">
      <dgm:prSet/>
      <dgm:spPr/>
      <dgm:t>
        <a:bodyPr/>
        <a:lstStyle/>
        <a:p>
          <a:pPr rtl="0"/>
          <a:r>
            <a:rPr lang="fr-CA" dirty="0"/>
            <a:t>VTA </a:t>
          </a:r>
          <a:r>
            <a:rPr lang="fr-CA" dirty="0" err="1"/>
            <a:t>MédiaCom</a:t>
          </a:r>
          <a:endParaRPr lang="fr-CA" dirty="0"/>
        </a:p>
      </dgm:t>
    </dgm:pt>
    <dgm:pt modelId="{59B69159-2E32-4F62-B9E8-F998D4108139}" type="parTrans" cxnId="{D06E782B-1198-4298-9981-67A1B0BB2AB8}">
      <dgm:prSet/>
      <dgm:spPr/>
      <dgm:t>
        <a:bodyPr/>
        <a:lstStyle/>
        <a:p>
          <a:endParaRPr lang="en-US"/>
        </a:p>
      </dgm:t>
    </dgm:pt>
    <dgm:pt modelId="{0A431398-330E-4693-9F9D-A48BEFED6E26}" type="sibTrans" cxnId="{D06E782B-1198-4298-9981-67A1B0BB2AB8}">
      <dgm:prSet/>
      <dgm:spPr/>
      <dgm:t>
        <a:bodyPr/>
        <a:lstStyle/>
        <a:p>
          <a:endParaRPr lang="en-US"/>
        </a:p>
      </dgm:t>
    </dgm:pt>
    <dgm:pt modelId="{EC4BA5F7-7E09-45F9-AAF7-52BA4A69BD59}" type="pres">
      <dgm:prSet presAssocID="{E06CBD11-DA7F-4341-9B9A-B006D10FE6F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1A0FF9-ABCE-43CE-846D-0E558494B643}" type="pres">
      <dgm:prSet presAssocID="{F10B8AF0-CE7C-4E12-B01B-6CDDA2E62913}" presName="parentLin" presStyleCnt="0"/>
      <dgm:spPr/>
    </dgm:pt>
    <dgm:pt modelId="{5B933FAC-FA63-4278-B3E5-1C0E6D89CAAB}" type="pres">
      <dgm:prSet presAssocID="{F10B8AF0-CE7C-4E12-B01B-6CDDA2E62913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7B577B66-E5C6-41F6-8A15-C64F9FAED28D}" type="pres">
      <dgm:prSet presAssocID="{F10B8AF0-CE7C-4E12-B01B-6CDDA2E6291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4F66B-B63A-4033-8A5E-5C6A0668297B}" type="pres">
      <dgm:prSet presAssocID="{F10B8AF0-CE7C-4E12-B01B-6CDDA2E62913}" presName="negativeSpace" presStyleCnt="0"/>
      <dgm:spPr/>
    </dgm:pt>
    <dgm:pt modelId="{83BFA5F3-197B-48F6-86B2-459F68088928}" type="pres">
      <dgm:prSet presAssocID="{F10B8AF0-CE7C-4E12-B01B-6CDDA2E62913}" presName="childText" presStyleLbl="conFgAcc1" presStyleIdx="0" presStyleCnt="3">
        <dgm:presLayoutVars>
          <dgm:bulletEnabled val="1"/>
        </dgm:presLayoutVars>
      </dgm:prSet>
      <dgm:spPr/>
    </dgm:pt>
    <dgm:pt modelId="{B42BC098-0563-4BAB-B077-9D3FCFCE7BC2}" type="pres">
      <dgm:prSet presAssocID="{0A431398-330E-4693-9F9D-A48BEFED6E26}" presName="spaceBetweenRectangles" presStyleCnt="0"/>
      <dgm:spPr/>
    </dgm:pt>
    <dgm:pt modelId="{2D8AA04B-2FE9-4C01-B575-D9AC23731247}" type="pres">
      <dgm:prSet presAssocID="{B258119F-8A4F-4AB8-B1B1-6A1148592577}" presName="parentLin" presStyleCnt="0"/>
      <dgm:spPr/>
    </dgm:pt>
    <dgm:pt modelId="{4D5D85BF-DBCB-4D47-A87A-E307DC6D01FD}" type="pres">
      <dgm:prSet presAssocID="{B258119F-8A4F-4AB8-B1B1-6A1148592577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EC704961-CAD3-4DAB-870D-C4EABC0A5FA4}" type="pres">
      <dgm:prSet presAssocID="{B258119F-8A4F-4AB8-B1B1-6A114859257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D6B2BB-3A47-48AF-8A37-68D101D46B5E}" type="pres">
      <dgm:prSet presAssocID="{B258119F-8A4F-4AB8-B1B1-6A1148592577}" presName="negativeSpace" presStyleCnt="0"/>
      <dgm:spPr/>
    </dgm:pt>
    <dgm:pt modelId="{7B33AED0-3E88-4CF6-8F98-98F0109BB674}" type="pres">
      <dgm:prSet presAssocID="{B258119F-8A4F-4AB8-B1B1-6A1148592577}" presName="childText" presStyleLbl="conFgAcc1" presStyleIdx="1" presStyleCnt="3">
        <dgm:presLayoutVars>
          <dgm:bulletEnabled val="1"/>
        </dgm:presLayoutVars>
      </dgm:prSet>
      <dgm:spPr/>
    </dgm:pt>
    <dgm:pt modelId="{313F11A1-8544-4F57-870B-EB00AD4D1553}" type="pres">
      <dgm:prSet presAssocID="{CC3CC913-EB68-40DE-B128-92823FFA7D0B}" presName="spaceBetweenRectangles" presStyleCnt="0"/>
      <dgm:spPr/>
    </dgm:pt>
    <dgm:pt modelId="{2847CDCB-67CD-4564-8E22-3485A4E40974}" type="pres">
      <dgm:prSet presAssocID="{0FC34C1F-B32E-451B-97D0-C928D0E29A99}" presName="parentLin" presStyleCnt="0"/>
      <dgm:spPr/>
    </dgm:pt>
    <dgm:pt modelId="{CF5931C4-6413-479B-8DC4-7F7221C71139}" type="pres">
      <dgm:prSet presAssocID="{0FC34C1F-B32E-451B-97D0-C928D0E29A99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D651E236-A486-4BC9-B7EB-35F0E77CE91C}" type="pres">
      <dgm:prSet presAssocID="{0FC34C1F-B32E-451B-97D0-C928D0E29A9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3203A1-87B5-468B-81B9-3C6680A21A25}" type="pres">
      <dgm:prSet presAssocID="{0FC34C1F-B32E-451B-97D0-C928D0E29A99}" presName="negativeSpace" presStyleCnt="0"/>
      <dgm:spPr/>
    </dgm:pt>
    <dgm:pt modelId="{F63E1874-5430-4933-94D2-07988B1BAB49}" type="pres">
      <dgm:prSet presAssocID="{0FC34C1F-B32E-451B-97D0-C928D0E29A9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4FD902F-024C-4BB5-AE81-43CC7E6D0CBA}" type="presOf" srcId="{0FC34C1F-B32E-451B-97D0-C928D0E29A99}" destId="{CF5931C4-6413-479B-8DC4-7F7221C71139}" srcOrd="0" destOrd="0" presId="urn:microsoft.com/office/officeart/2005/8/layout/list1"/>
    <dgm:cxn modelId="{45981D37-02FD-401B-97FE-57A33221337A}" type="presOf" srcId="{F10B8AF0-CE7C-4E12-B01B-6CDDA2E62913}" destId="{7B577B66-E5C6-41F6-8A15-C64F9FAED28D}" srcOrd="1" destOrd="0" presId="urn:microsoft.com/office/officeart/2005/8/layout/list1"/>
    <dgm:cxn modelId="{1E5BA85F-9420-4170-83D9-8551E8C83C77}" type="presOf" srcId="{B258119F-8A4F-4AB8-B1B1-6A1148592577}" destId="{EC704961-CAD3-4DAB-870D-C4EABC0A5FA4}" srcOrd="1" destOrd="0" presId="urn:microsoft.com/office/officeart/2005/8/layout/list1"/>
    <dgm:cxn modelId="{19162FB2-4480-44E7-BE69-7D83B9F105B6}" type="presOf" srcId="{B258119F-8A4F-4AB8-B1B1-6A1148592577}" destId="{4D5D85BF-DBCB-4D47-A87A-E307DC6D01FD}" srcOrd="0" destOrd="0" presId="urn:microsoft.com/office/officeart/2005/8/layout/list1"/>
    <dgm:cxn modelId="{6837E130-02EF-40A8-8FC8-0DCEF2E26FD5}" type="presOf" srcId="{E06CBD11-DA7F-4341-9B9A-B006D10FE6FA}" destId="{EC4BA5F7-7E09-45F9-AAF7-52BA4A69BD59}" srcOrd="0" destOrd="0" presId="urn:microsoft.com/office/officeart/2005/8/layout/list1"/>
    <dgm:cxn modelId="{3D09C78B-581A-40F6-949B-FA8798B9C3B7}" type="presOf" srcId="{0FC34C1F-B32E-451B-97D0-C928D0E29A99}" destId="{D651E236-A486-4BC9-B7EB-35F0E77CE91C}" srcOrd="1" destOrd="0" presId="urn:microsoft.com/office/officeart/2005/8/layout/list1"/>
    <dgm:cxn modelId="{D8DCD631-26EB-4D7F-ADBD-37D12A86F767}" srcId="{E06CBD11-DA7F-4341-9B9A-B006D10FE6FA}" destId="{B258119F-8A4F-4AB8-B1B1-6A1148592577}" srcOrd="1" destOrd="0" parTransId="{6B6A0072-DDFA-4386-BAB0-B11C86CBD6CE}" sibTransId="{CC3CC913-EB68-40DE-B128-92823FFA7D0B}"/>
    <dgm:cxn modelId="{3068E643-A212-45F9-90AB-DD30E8D02418}" srcId="{E06CBD11-DA7F-4341-9B9A-B006D10FE6FA}" destId="{0FC34C1F-B32E-451B-97D0-C928D0E29A99}" srcOrd="2" destOrd="0" parTransId="{6FC68F6C-F5D9-4ECF-97E2-231857257D65}" sibTransId="{951213EB-921E-4E89-B752-2A73A809B74D}"/>
    <dgm:cxn modelId="{84FAB642-28DB-4AE8-A100-441A08147500}" type="presOf" srcId="{F10B8AF0-CE7C-4E12-B01B-6CDDA2E62913}" destId="{5B933FAC-FA63-4278-B3E5-1C0E6D89CAAB}" srcOrd="0" destOrd="0" presId="urn:microsoft.com/office/officeart/2005/8/layout/list1"/>
    <dgm:cxn modelId="{D06E782B-1198-4298-9981-67A1B0BB2AB8}" srcId="{E06CBD11-DA7F-4341-9B9A-B006D10FE6FA}" destId="{F10B8AF0-CE7C-4E12-B01B-6CDDA2E62913}" srcOrd="0" destOrd="0" parTransId="{59B69159-2E32-4F62-B9E8-F998D4108139}" sibTransId="{0A431398-330E-4693-9F9D-A48BEFED6E26}"/>
    <dgm:cxn modelId="{30A1320E-5192-4387-8643-9CB013E02DE1}" type="presParOf" srcId="{EC4BA5F7-7E09-45F9-AAF7-52BA4A69BD59}" destId="{8B1A0FF9-ABCE-43CE-846D-0E558494B643}" srcOrd="0" destOrd="0" presId="urn:microsoft.com/office/officeart/2005/8/layout/list1"/>
    <dgm:cxn modelId="{780F000D-89ED-438B-8823-30415D544CDE}" type="presParOf" srcId="{8B1A0FF9-ABCE-43CE-846D-0E558494B643}" destId="{5B933FAC-FA63-4278-B3E5-1C0E6D89CAAB}" srcOrd="0" destOrd="0" presId="urn:microsoft.com/office/officeart/2005/8/layout/list1"/>
    <dgm:cxn modelId="{A95590B3-B597-4A42-B830-D38C7CB40994}" type="presParOf" srcId="{8B1A0FF9-ABCE-43CE-846D-0E558494B643}" destId="{7B577B66-E5C6-41F6-8A15-C64F9FAED28D}" srcOrd="1" destOrd="0" presId="urn:microsoft.com/office/officeart/2005/8/layout/list1"/>
    <dgm:cxn modelId="{E84AB182-279A-4DAC-AB7F-EDFEFB7EC140}" type="presParOf" srcId="{EC4BA5F7-7E09-45F9-AAF7-52BA4A69BD59}" destId="{3394F66B-B63A-4033-8A5E-5C6A0668297B}" srcOrd="1" destOrd="0" presId="urn:microsoft.com/office/officeart/2005/8/layout/list1"/>
    <dgm:cxn modelId="{2C8483A6-5775-4506-8124-B7178C9A65E5}" type="presParOf" srcId="{EC4BA5F7-7E09-45F9-AAF7-52BA4A69BD59}" destId="{83BFA5F3-197B-48F6-86B2-459F68088928}" srcOrd="2" destOrd="0" presId="urn:microsoft.com/office/officeart/2005/8/layout/list1"/>
    <dgm:cxn modelId="{BB750286-6705-4CDB-B177-C7CB8E1612BF}" type="presParOf" srcId="{EC4BA5F7-7E09-45F9-AAF7-52BA4A69BD59}" destId="{B42BC098-0563-4BAB-B077-9D3FCFCE7BC2}" srcOrd="3" destOrd="0" presId="urn:microsoft.com/office/officeart/2005/8/layout/list1"/>
    <dgm:cxn modelId="{9D6BE5E8-E653-407E-A333-D121C9686703}" type="presParOf" srcId="{EC4BA5F7-7E09-45F9-AAF7-52BA4A69BD59}" destId="{2D8AA04B-2FE9-4C01-B575-D9AC23731247}" srcOrd="4" destOrd="0" presId="urn:microsoft.com/office/officeart/2005/8/layout/list1"/>
    <dgm:cxn modelId="{76C09B07-2678-4FAF-9C13-A96BE4857084}" type="presParOf" srcId="{2D8AA04B-2FE9-4C01-B575-D9AC23731247}" destId="{4D5D85BF-DBCB-4D47-A87A-E307DC6D01FD}" srcOrd="0" destOrd="0" presId="urn:microsoft.com/office/officeart/2005/8/layout/list1"/>
    <dgm:cxn modelId="{78CB5BDE-D631-4044-8720-AC3B2FEE7857}" type="presParOf" srcId="{2D8AA04B-2FE9-4C01-B575-D9AC23731247}" destId="{EC704961-CAD3-4DAB-870D-C4EABC0A5FA4}" srcOrd="1" destOrd="0" presId="urn:microsoft.com/office/officeart/2005/8/layout/list1"/>
    <dgm:cxn modelId="{9F773AE1-4BE0-45A3-8D1F-5DE33B4EC64C}" type="presParOf" srcId="{EC4BA5F7-7E09-45F9-AAF7-52BA4A69BD59}" destId="{D0D6B2BB-3A47-48AF-8A37-68D101D46B5E}" srcOrd="5" destOrd="0" presId="urn:microsoft.com/office/officeart/2005/8/layout/list1"/>
    <dgm:cxn modelId="{6D5B4B42-299E-4160-9E89-C01A85D53595}" type="presParOf" srcId="{EC4BA5F7-7E09-45F9-AAF7-52BA4A69BD59}" destId="{7B33AED0-3E88-4CF6-8F98-98F0109BB674}" srcOrd="6" destOrd="0" presId="urn:microsoft.com/office/officeart/2005/8/layout/list1"/>
    <dgm:cxn modelId="{843247F1-D66C-411B-9C1F-58D959FF7B50}" type="presParOf" srcId="{EC4BA5F7-7E09-45F9-AAF7-52BA4A69BD59}" destId="{313F11A1-8544-4F57-870B-EB00AD4D1553}" srcOrd="7" destOrd="0" presId="urn:microsoft.com/office/officeart/2005/8/layout/list1"/>
    <dgm:cxn modelId="{3998DB06-A9D2-4C46-B169-FAB231DC45E6}" type="presParOf" srcId="{EC4BA5F7-7E09-45F9-AAF7-52BA4A69BD59}" destId="{2847CDCB-67CD-4564-8E22-3485A4E40974}" srcOrd="8" destOrd="0" presId="urn:microsoft.com/office/officeart/2005/8/layout/list1"/>
    <dgm:cxn modelId="{8774CBAF-726D-48F0-BB43-B8A327205E37}" type="presParOf" srcId="{2847CDCB-67CD-4564-8E22-3485A4E40974}" destId="{CF5931C4-6413-479B-8DC4-7F7221C71139}" srcOrd="0" destOrd="0" presId="urn:microsoft.com/office/officeart/2005/8/layout/list1"/>
    <dgm:cxn modelId="{1EC818F2-7132-45FD-A86A-08C0E11BD9B4}" type="presParOf" srcId="{2847CDCB-67CD-4564-8E22-3485A4E40974}" destId="{D651E236-A486-4BC9-B7EB-35F0E77CE91C}" srcOrd="1" destOrd="0" presId="urn:microsoft.com/office/officeart/2005/8/layout/list1"/>
    <dgm:cxn modelId="{DA1ABAFF-8E8B-4CA3-94DB-AB6A6FF5D647}" type="presParOf" srcId="{EC4BA5F7-7E09-45F9-AAF7-52BA4A69BD59}" destId="{F83203A1-87B5-468B-81B9-3C6680A21A25}" srcOrd="9" destOrd="0" presId="urn:microsoft.com/office/officeart/2005/8/layout/list1"/>
    <dgm:cxn modelId="{DB3601DC-409D-4013-8894-855A91CFDE56}" type="presParOf" srcId="{EC4BA5F7-7E09-45F9-AAF7-52BA4A69BD59}" destId="{F63E1874-5430-4933-94D2-07988B1BAB4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BFA5F3-197B-48F6-86B2-459F68088928}">
      <dsp:nvSpPr>
        <dsp:cNvPr id="0" name=""/>
        <dsp:cNvSpPr/>
      </dsp:nvSpPr>
      <dsp:spPr>
        <a:xfrm>
          <a:off x="0" y="450659"/>
          <a:ext cx="7086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B577B66-E5C6-41F6-8A15-C64F9FAED28D}">
      <dsp:nvSpPr>
        <dsp:cNvPr id="0" name=""/>
        <dsp:cNvSpPr/>
      </dsp:nvSpPr>
      <dsp:spPr>
        <a:xfrm>
          <a:off x="354330" y="37379"/>
          <a:ext cx="49606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7500" tIns="0" rIns="18750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kern="1200" dirty="0"/>
            <a:t>VTA </a:t>
          </a:r>
          <a:r>
            <a:rPr lang="fr-CA" sz="2800" kern="1200" dirty="0" err="1"/>
            <a:t>MédiaCom</a:t>
          </a:r>
          <a:endParaRPr lang="fr-CA" sz="2800" kern="1200" dirty="0"/>
        </a:p>
      </dsp:txBody>
      <dsp:txXfrm>
        <a:off x="394679" y="77728"/>
        <a:ext cx="4879922" cy="745862"/>
      </dsp:txXfrm>
    </dsp:sp>
    <dsp:sp modelId="{7B33AED0-3E88-4CF6-8F98-98F0109BB674}">
      <dsp:nvSpPr>
        <dsp:cNvPr id="0" name=""/>
        <dsp:cNvSpPr/>
      </dsp:nvSpPr>
      <dsp:spPr>
        <a:xfrm>
          <a:off x="0" y="1720740"/>
          <a:ext cx="7086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C704961-CAD3-4DAB-870D-C4EABC0A5FA4}">
      <dsp:nvSpPr>
        <dsp:cNvPr id="0" name=""/>
        <dsp:cNvSpPr/>
      </dsp:nvSpPr>
      <dsp:spPr>
        <a:xfrm>
          <a:off x="354330" y="1307459"/>
          <a:ext cx="49606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7500" tIns="0" rIns="18750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kern="1200" dirty="0"/>
            <a:t>Nos </a:t>
          </a:r>
          <a:r>
            <a:rPr lang="fr-CA" sz="2800" kern="1200" noProof="0" dirty="0"/>
            <a:t>partenaires</a:t>
          </a:r>
        </a:p>
      </dsp:txBody>
      <dsp:txXfrm>
        <a:off x="394679" y="1347808"/>
        <a:ext cx="4879922" cy="745862"/>
      </dsp:txXfrm>
    </dsp:sp>
    <dsp:sp modelId="{F63E1874-5430-4933-94D2-07988B1BAB49}">
      <dsp:nvSpPr>
        <dsp:cNvPr id="0" name=""/>
        <dsp:cNvSpPr/>
      </dsp:nvSpPr>
      <dsp:spPr>
        <a:xfrm>
          <a:off x="0" y="2990820"/>
          <a:ext cx="7086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651E236-A486-4BC9-B7EB-35F0E77CE91C}">
      <dsp:nvSpPr>
        <dsp:cNvPr id="0" name=""/>
        <dsp:cNvSpPr/>
      </dsp:nvSpPr>
      <dsp:spPr>
        <a:xfrm>
          <a:off x="354330" y="2577540"/>
          <a:ext cx="49606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7500" tIns="0" rIns="18750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800" kern="1200" noProof="0" dirty="0" smtClean="0"/>
            <a:t>Recherche et développement</a:t>
          </a:r>
          <a:endParaRPr lang="fr-CA" sz="2800" kern="1200" dirty="0"/>
        </a:p>
      </dsp:txBody>
      <dsp:txXfrm>
        <a:off x="394679" y="2617889"/>
        <a:ext cx="4879922" cy="74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Simple 5"/>
  <dgm:desc val="Simple 5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7EECB-47B4-4892-AEB9-C13EC421C7B5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5ACD8-A9C0-4E56-8CB2-0EC1B64B7B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526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7BD3E-8CC6-4EBE-A377-2B9EF34410B1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F58A1-928B-40AF-AD8D-DC265EEB739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4634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96D03D-4214-45F1-BA7F-CA87E0BA80C4}" type="slidenum">
              <a:rPr lang="en-US"/>
              <a:pPr/>
              <a:t>1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6868BA-D178-46DC-A90A-587135FE6877}" type="slidenum">
              <a:rPr lang="en-US"/>
              <a:pPr/>
              <a:t>2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Check</a:t>
            </a:r>
            <a:r>
              <a:rPr lang="en-US" baseline="0" dirty="0" smtClean="0"/>
              <a:t> with Ray about graphic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Your Name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CB04DF-D6E1-4551-A819-CBA45DC0DF0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172015-BA2A-48CB-9EBD-EF34FF304120}" type="slidenum">
              <a:rPr lang="en-US"/>
              <a:pPr/>
              <a:t>7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riangle isocè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/>
          </p:nvPr>
        </p:nvSpPr>
        <p:spPr>
          <a:xfrm>
            <a:off x="7000892" y="2500306"/>
            <a:ext cx="1071563" cy="714375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riangle isocè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riangle isocè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angle isocè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riangle isocè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5693927-28D9-4F17-9781-57517CBF1B24}" type="datetimeFigureOut">
              <a:rPr lang="fr-FR" smtClean="0"/>
              <a:pPr/>
              <a:t>14/03/2011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56C3018-DB98-47B8-AE6D-AA324F3C9F6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8" name="Connecteur droit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Connecteur droit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Triangle isocè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56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Nouvelle offre de produits</a:t>
            </a:r>
            <a:endParaRPr lang="fr-CA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CA" dirty="0" smtClean="0"/>
              <a:t>Directeur </a:t>
            </a:r>
            <a:r>
              <a:rPr lang="fr-CA" dirty="0"/>
              <a:t>des services Internet</a:t>
            </a:r>
          </a:p>
          <a:p>
            <a:pPr>
              <a:spcBef>
                <a:spcPts val="0"/>
              </a:spcBef>
            </a:pPr>
            <a:r>
              <a:rPr lang="fr-CA" dirty="0" smtClean="0"/>
              <a:t>Entreprises VTA</a:t>
            </a:r>
            <a:endParaRPr lang="fr-CA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altLang="en-US"/>
              <a:t>Tous les médias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MERCI!</a:t>
            </a:r>
            <a:endParaRPr lang="fr-CA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03316-76E2-4F9D-8FCD-B45248D4D93F}" type="slidenum">
              <a:rPr lang="en-US" altLang="en-US"/>
              <a:pPr/>
              <a:t>10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098427847"/>
              </p:ext>
            </p:extLst>
          </p:nvPr>
        </p:nvGraphicFramePr>
        <p:xfrm>
          <a:off x="1066800" y="2057400"/>
          <a:ext cx="70866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Produits</a:t>
            </a:r>
            <a:endParaRPr lang="fr-CA" dirty="0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077B-88F0-4C2E-B11D-81DBD031FC33}" type="slidenum">
              <a:rPr lang="en-US" altLang="en-US"/>
              <a:pPr/>
              <a:t>2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/>
              <a:t>Fournisseur de contenus</a:t>
            </a:r>
          </a:p>
          <a:p>
            <a:pPr lvl="1"/>
            <a:r>
              <a:rPr lang="fr-CA" dirty="0"/>
              <a:t>Musique et vidéos</a:t>
            </a:r>
          </a:p>
          <a:p>
            <a:pPr lvl="1"/>
            <a:r>
              <a:rPr lang="fr-CA" dirty="0"/>
              <a:t>Articles et communiqués</a:t>
            </a:r>
          </a:p>
          <a:p>
            <a:pPr lvl="1"/>
            <a:r>
              <a:rPr lang="fr-CA" dirty="0"/>
              <a:t>Archives historiques</a:t>
            </a:r>
            <a:endParaRPr lang="fr-CA" sz="2200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r>
              <a:rPr lang="fr-CA" dirty="0"/>
              <a:t>Édition</a:t>
            </a:r>
          </a:p>
          <a:p>
            <a:pPr lvl="1"/>
            <a:r>
              <a:rPr lang="fr-CA" dirty="0"/>
              <a:t>Journaux</a:t>
            </a:r>
          </a:p>
          <a:p>
            <a:pPr lvl="1"/>
            <a:r>
              <a:rPr lang="fr-CA" dirty="0"/>
              <a:t>Articles</a:t>
            </a:r>
          </a:p>
          <a:p>
            <a:pPr lvl="1"/>
            <a:r>
              <a:rPr lang="fr-CA" dirty="0"/>
              <a:t>Livres</a:t>
            </a:r>
          </a:p>
          <a:p>
            <a:pPr lvl="1"/>
            <a:r>
              <a:rPr lang="fr-CA" dirty="0"/>
              <a:t>Jeux et plus…</a:t>
            </a:r>
            <a:endParaRPr lang="fr-CA" sz="2200" dirty="0"/>
          </a:p>
        </p:txBody>
      </p:sp>
      <p:pic>
        <p:nvPicPr>
          <p:cNvPr id="2053" name="Picture 5" descr="C:\Documents and Settings\Owner\Local Settings\Temporary Internet Files\Content.IE5\G16ZOHMV\MPj0315522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3657600"/>
            <a:ext cx="2819400" cy="197871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</a:t>
            </a:r>
            <a:r>
              <a:rPr lang="fr-CA" dirty="0" smtClean="0"/>
              <a:t>concurrence</a:t>
            </a:r>
            <a:endParaRPr lang="fr-CA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C84C8-49A6-49D0-A20C-B6195BF6A2D2}" type="slidenum">
              <a:rPr lang="en-US" altLang="en-US"/>
              <a:pPr/>
              <a:t>3</a:t>
            </a:fld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/>
              <a:t>Vue d’ensemble</a:t>
            </a:r>
          </a:p>
          <a:p>
            <a:pPr lvl="1"/>
            <a:r>
              <a:rPr lang="fr-CA" dirty="0"/>
              <a:t>Librairies</a:t>
            </a:r>
          </a:p>
          <a:p>
            <a:pPr lvl="1"/>
            <a:r>
              <a:rPr lang="fr-CA" dirty="0"/>
              <a:t>Sites Web</a:t>
            </a:r>
          </a:p>
          <a:p>
            <a:pPr lvl="1"/>
            <a:r>
              <a:rPr lang="fr-CA" dirty="0"/>
              <a:t>Services médias</a:t>
            </a:r>
          </a:p>
          <a:p>
            <a:r>
              <a:rPr lang="fr-CA" dirty="0"/>
              <a:t>Performance</a:t>
            </a:r>
          </a:p>
          <a:p>
            <a:pPr lvl="1"/>
            <a:r>
              <a:rPr lang="fr-CA" dirty="0"/>
              <a:t>Position</a:t>
            </a:r>
          </a:p>
          <a:p>
            <a:pPr lvl="1"/>
            <a:r>
              <a:rPr lang="fr-CA" dirty="0"/>
              <a:t>Stabilité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5510213" y="1981200"/>
            <a:ext cx="3024187" cy="3022600"/>
            <a:chOff x="3471" y="1248"/>
            <a:chExt cx="1905" cy="1904"/>
          </a:xfrm>
        </p:grpSpPr>
        <p:sp>
          <p:nvSpPr>
            <p:cNvPr id="6149" name="Oval 5"/>
            <p:cNvSpPr>
              <a:spLocks noChangeAspect="1" noChangeArrowheads="1"/>
            </p:cNvSpPr>
            <p:nvPr/>
          </p:nvSpPr>
          <p:spPr bwMode="auto">
            <a:xfrm>
              <a:off x="4106" y="1920"/>
              <a:ext cx="406" cy="40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kumimoji="1" lang="fr-CA" sz="2000"/>
                <a:t>E</a:t>
              </a:r>
              <a:endParaRPr kumimoji="1" lang="fr-CA" sz="1000"/>
            </a:p>
          </p:txBody>
        </p:sp>
        <p:sp>
          <p:nvSpPr>
            <p:cNvPr id="6150" name="Oval 6"/>
            <p:cNvSpPr>
              <a:spLocks noChangeAspect="1" noChangeArrowheads="1"/>
            </p:cNvSpPr>
            <p:nvPr/>
          </p:nvSpPr>
          <p:spPr bwMode="auto">
            <a:xfrm>
              <a:off x="4752" y="1392"/>
              <a:ext cx="304" cy="305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kumimoji="1" lang="fr-CA" sz="2000"/>
                <a:t>B</a:t>
              </a:r>
            </a:p>
          </p:txBody>
        </p:sp>
        <p:sp>
          <p:nvSpPr>
            <p:cNvPr id="6152" name="Oval 8"/>
            <p:cNvSpPr>
              <a:spLocks noChangeAspect="1" noChangeArrowheads="1"/>
            </p:cNvSpPr>
            <p:nvPr/>
          </p:nvSpPr>
          <p:spPr bwMode="auto">
            <a:xfrm>
              <a:off x="3936" y="2544"/>
              <a:ext cx="342" cy="341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kumimoji="1" lang="fr-CA" sz="2000"/>
                <a:t>M</a:t>
              </a:r>
            </a:p>
          </p:txBody>
        </p:sp>
        <p:sp>
          <p:nvSpPr>
            <p:cNvPr id="6153" name="Freeform 9"/>
            <p:cNvSpPr>
              <a:spLocks noChangeAspect="1"/>
            </p:cNvSpPr>
            <p:nvPr/>
          </p:nvSpPr>
          <p:spPr bwMode="auto">
            <a:xfrm>
              <a:off x="3471" y="1248"/>
              <a:ext cx="1905" cy="19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76"/>
                </a:cxn>
                <a:cxn ang="0">
                  <a:pos x="2976" y="2976"/>
                </a:cxn>
              </a:cxnLst>
              <a:rect l="0" t="0" r="r" b="b"/>
              <a:pathLst>
                <a:path w="2976" h="2976">
                  <a:moveTo>
                    <a:pt x="0" y="0"/>
                  </a:moveTo>
                  <a:lnTo>
                    <a:pt x="0" y="2976"/>
                  </a:lnTo>
                  <a:lnTo>
                    <a:pt x="2976" y="2976"/>
                  </a:ln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vert="horz" wrap="none" lIns="91440" tIns="13716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fr-CA"/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4841876" y="2971802"/>
            <a:ext cx="2701925" cy="2701925"/>
            <a:chOff x="3050" y="1872"/>
            <a:chExt cx="1702" cy="1702"/>
          </a:xfrm>
        </p:grpSpPr>
        <p:sp>
          <p:nvSpPr>
            <p:cNvPr id="6159" name="AutoShape 15"/>
            <p:cNvSpPr>
              <a:spLocks noChangeArrowheads="1"/>
            </p:cNvSpPr>
            <p:nvPr/>
          </p:nvSpPr>
          <p:spPr bwMode="auto">
            <a:xfrm>
              <a:off x="3504" y="3168"/>
              <a:ext cx="1248" cy="406"/>
            </a:xfrm>
            <a:prstGeom prst="rightArrow">
              <a:avLst>
                <a:gd name="adj1" fmla="val 50000"/>
                <a:gd name="adj2" fmla="val 76847"/>
              </a:avLst>
            </a:prstGeom>
            <a:solidFill>
              <a:schemeClr val="accent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fr-CA"/>
                <a:t>Performance</a:t>
              </a:r>
            </a:p>
          </p:txBody>
        </p:sp>
        <p:sp>
          <p:nvSpPr>
            <p:cNvPr id="6161" name="AutoShape 17"/>
            <p:cNvSpPr>
              <a:spLocks noChangeArrowheads="1"/>
            </p:cNvSpPr>
            <p:nvPr/>
          </p:nvSpPr>
          <p:spPr bwMode="auto">
            <a:xfrm rot="16200000">
              <a:off x="2629" y="2293"/>
              <a:ext cx="1248" cy="406"/>
            </a:xfrm>
            <a:prstGeom prst="rightArrow">
              <a:avLst>
                <a:gd name="adj1" fmla="val 50000"/>
                <a:gd name="adj2" fmla="val 76847"/>
              </a:avLst>
            </a:prstGeom>
            <a:solidFill>
              <a:schemeClr val="accent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fr-CA" dirty="0"/>
                <a:t>Prix</a:t>
              </a:r>
            </a:p>
          </p:txBody>
        </p:sp>
      </p:grpSp>
      <p:sp>
        <p:nvSpPr>
          <p:cNvPr id="13" name="Oval 5"/>
          <p:cNvSpPr>
            <a:spLocks noChangeAspect="1" noChangeArrowheads="1"/>
          </p:cNvSpPr>
          <p:nvPr/>
        </p:nvSpPr>
        <p:spPr bwMode="auto">
          <a:xfrm>
            <a:off x="9296400" y="1905000"/>
            <a:ext cx="644525" cy="646113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vert="horz" wrap="non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1" lang="en-US" sz="2000"/>
              <a:t>E</a:t>
            </a:r>
            <a:endParaRPr kumimoji="1" lang="en-US" sz="1000"/>
          </a:p>
        </p:txBody>
      </p:sp>
      <p:sp>
        <p:nvSpPr>
          <p:cNvPr id="15" name="Oval 6"/>
          <p:cNvSpPr>
            <a:spLocks noChangeAspect="1" noChangeArrowheads="1"/>
          </p:cNvSpPr>
          <p:nvPr/>
        </p:nvSpPr>
        <p:spPr bwMode="auto">
          <a:xfrm>
            <a:off x="9372600" y="2895600"/>
            <a:ext cx="482600" cy="484188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vert="horz" wrap="non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1" lang="en-US" sz="2000" dirty="0"/>
              <a:t>B</a:t>
            </a:r>
          </a:p>
        </p:txBody>
      </p:sp>
      <p:sp>
        <p:nvSpPr>
          <p:cNvPr id="16" name="Oval 8"/>
          <p:cNvSpPr>
            <a:spLocks noChangeAspect="1" noChangeArrowheads="1"/>
          </p:cNvSpPr>
          <p:nvPr/>
        </p:nvSpPr>
        <p:spPr bwMode="auto">
          <a:xfrm>
            <a:off x="9296400" y="3810000"/>
            <a:ext cx="542925" cy="541338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  <a:effectLst/>
        </p:spPr>
        <p:txBody>
          <a:bodyPr vert="horz" wrap="non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1" lang="en-US" sz="2000" dirty="0"/>
              <a:t>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b"/>
          <a:lstStyle/>
          <a:p>
            <a:r>
              <a:rPr lang="fr-CA" dirty="0"/>
              <a:t>Le marché</a:t>
            </a:r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12320-3318-47F0-90E3-C9C71BDBF2E1}" type="slidenum">
              <a:rPr lang="en-US" altLang="en-US"/>
              <a:pPr/>
              <a:t>4</a:t>
            </a:fld>
            <a:endParaRPr lang="en-US"/>
          </a:p>
        </p:txBody>
      </p:sp>
      <p:sp>
        <p:nvSpPr>
          <p:cNvPr id="48132" name="Freeform 4"/>
          <p:cNvSpPr>
            <a:spLocks noChangeAspect="1"/>
          </p:cNvSpPr>
          <p:nvPr/>
        </p:nvSpPr>
        <p:spPr bwMode="auto">
          <a:xfrm>
            <a:off x="2462215" y="3544890"/>
            <a:ext cx="4810125" cy="21574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16"/>
              </a:cxn>
              <a:cxn ang="0">
                <a:pos x="3984" y="2016"/>
              </a:cxn>
            </a:cxnLst>
            <a:rect l="0" t="0" r="r" b="b"/>
            <a:pathLst>
              <a:path w="3984" h="2016">
                <a:moveTo>
                  <a:pt x="0" y="0"/>
                </a:moveTo>
                <a:lnTo>
                  <a:pt x="0" y="2016"/>
                </a:lnTo>
                <a:lnTo>
                  <a:pt x="3984" y="2016"/>
                </a:lnTo>
              </a:path>
            </a:pathLst>
          </a:custGeom>
          <a:noFill/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2428860" y="4071942"/>
            <a:ext cx="1981633" cy="30777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kumimoji="1" lang="fr-CA" sz="1400" b="1" dirty="0"/>
              <a:t>Acheteurs précoces</a:t>
            </a: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4184650" y="3429001"/>
            <a:ext cx="1394934" cy="30777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kumimoji="1" lang="fr-CA" sz="1400" b="1" dirty="0"/>
              <a:t>Grand public</a:t>
            </a:r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6072198" y="4071942"/>
            <a:ext cx="1106393" cy="30777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kumimoji="1" lang="fr-CA" sz="1400" b="1" dirty="0"/>
              <a:t>Traînards</a:t>
            </a: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4594225" y="5748340"/>
            <a:ext cx="675058" cy="30777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kumimoji="1" lang="fr-CA" sz="1400" i="1" dirty="0"/>
              <a:t>Temps</a:t>
            </a:r>
          </a:p>
        </p:txBody>
      </p: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1508127" y="4187825"/>
            <a:ext cx="795859" cy="73866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kumimoji="1" lang="fr-CA" sz="1400" i="1" dirty="0"/>
              <a:t>Nombre</a:t>
            </a:r>
            <a:br>
              <a:rPr kumimoji="1" lang="fr-CA" sz="1400" i="1" dirty="0"/>
            </a:br>
            <a:r>
              <a:rPr kumimoji="1" lang="fr-CA" sz="1400" i="1" dirty="0"/>
              <a:t>de</a:t>
            </a:r>
            <a:br>
              <a:rPr kumimoji="1" lang="fr-CA" sz="1400" i="1" dirty="0"/>
            </a:br>
            <a:r>
              <a:rPr kumimoji="1" lang="fr-CA" sz="1400" i="1" dirty="0"/>
              <a:t>clients</a:t>
            </a:r>
          </a:p>
        </p:txBody>
      </p:sp>
      <p:sp>
        <p:nvSpPr>
          <p:cNvPr id="48133" name="Freeform 5"/>
          <p:cNvSpPr>
            <a:spLocks noChangeAspect="1"/>
          </p:cNvSpPr>
          <p:nvPr/>
        </p:nvSpPr>
        <p:spPr bwMode="auto">
          <a:xfrm>
            <a:off x="2859088" y="5043488"/>
            <a:ext cx="939800" cy="552450"/>
          </a:xfrm>
          <a:custGeom>
            <a:avLst/>
            <a:gdLst/>
            <a:ahLst/>
            <a:cxnLst>
              <a:cxn ang="0">
                <a:pos x="0" y="300"/>
              </a:cxn>
              <a:cxn ang="0">
                <a:pos x="0" y="480"/>
              </a:cxn>
              <a:cxn ang="0">
                <a:pos x="816" y="480"/>
              </a:cxn>
              <a:cxn ang="0">
                <a:pos x="816" y="0"/>
              </a:cxn>
              <a:cxn ang="0">
                <a:pos x="738" y="51"/>
              </a:cxn>
              <a:cxn ang="0">
                <a:pos x="645" y="102"/>
              </a:cxn>
              <a:cxn ang="0">
                <a:pos x="573" y="129"/>
              </a:cxn>
              <a:cxn ang="0">
                <a:pos x="456" y="165"/>
              </a:cxn>
              <a:cxn ang="0">
                <a:pos x="339" y="201"/>
              </a:cxn>
              <a:cxn ang="0">
                <a:pos x="207" y="243"/>
              </a:cxn>
              <a:cxn ang="0">
                <a:pos x="81" y="279"/>
              </a:cxn>
              <a:cxn ang="0">
                <a:pos x="0" y="300"/>
              </a:cxn>
            </a:cxnLst>
            <a:rect l="0" t="0" r="r" b="b"/>
            <a:pathLst>
              <a:path w="816" h="480">
                <a:moveTo>
                  <a:pt x="0" y="300"/>
                </a:moveTo>
                <a:lnTo>
                  <a:pt x="0" y="480"/>
                </a:lnTo>
                <a:lnTo>
                  <a:pt x="816" y="480"/>
                </a:lnTo>
                <a:lnTo>
                  <a:pt x="816" y="0"/>
                </a:lnTo>
                <a:lnTo>
                  <a:pt x="738" y="51"/>
                </a:lnTo>
                <a:lnTo>
                  <a:pt x="645" y="102"/>
                </a:lnTo>
                <a:lnTo>
                  <a:pt x="573" y="129"/>
                </a:lnTo>
                <a:lnTo>
                  <a:pt x="456" y="165"/>
                </a:lnTo>
                <a:lnTo>
                  <a:pt x="339" y="201"/>
                </a:lnTo>
                <a:lnTo>
                  <a:pt x="207" y="243"/>
                </a:lnTo>
                <a:lnTo>
                  <a:pt x="81" y="279"/>
                </a:lnTo>
                <a:lnTo>
                  <a:pt x="0" y="300"/>
                </a:lnTo>
                <a:close/>
              </a:path>
            </a:pathLst>
          </a:custGeom>
          <a:solidFill>
            <a:schemeClr val="bg2"/>
          </a:solidFill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134" name="Freeform 6"/>
          <p:cNvSpPr>
            <a:spLocks noChangeAspect="1"/>
          </p:cNvSpPr>
          <p:nvPr/>
        </p:nvSpPr>
        <p:spPr bwMode="auto">
          <a:xfrm>
            <a:off x="3863976" y="3962400"/>
            <a:ext cx="1000125" cy="1633538"/>
          </a:xfrm>
          <a:custGeom>
            <a:avLst/>
            <a:gdLst/>
            <a:ahLst/>
            <a:cxnLst>
              <a:cxn ang="0">
                <a:pos x="867" y="0"/>
              </a:cxn>
              <a:cxn ang="0">
                <a:pos x="866" y="1418"/>
              </a:cxn>
              <a:cxn ang="0">
                <a:pos x="0" y="1416"/>
              </a:cxn>
              <a:cxn ang="0">
                <a:pos x="0" y="882"/>
              </a:cxn>
              <a:cxn ang="0">
                <a:pos x="84" y="804"/>
              </a:cxn>
              <a:cxn ang="0">
                <a:pos x="156" y="735"/>
              </a:cxn>
              <a:cxn ang="0">
                <a:pos x="222" y="657"/>
              </a:cxn>
              <a:cxn ang="0">
                <a:pos x="297" y="558"/>
              </a:cxn>
              <a:cxn ang="0">
                <a:pos x="381" y="453"/>
              </a:cxn>
              <a:cxn ang="0">
                <a:pos x="486" y="318"/>
              </a:cxn>
              <a:cxn ang="0">
                <a:pos x="543" y="240"/>
              </a:cxn>
              <a:cxn ang="0">
                <a:pos x="630" y="129"/>
              </a:cxn>
              <a:cxn ang="0">
                <a:pos x="687" y="72"/>
              </a:cxn>
              <a:cxn ang="0">
                <a:pos x="753" y="27"/>
              </a:cxn>
              <a:cxn ang="0">
                <a:pos x="801" y="16"/>
              </a:cxn>
              <a:cxn ang="0">
                <a:pos x="867" y="0"/>
              </a:cxn>
            </a:cxnLst>
            <a:rect l="0" t="0" r="r" b="b"/>
            <a:pathLst>
              <a:path w="867" h="1418">
                <a:moveTo>
                  <a:pt x="867" y="0"/>
                </a:moveTo>
                <a:lnTo>
                  <a:pt x="866" y="1418"/>
                </a:lnTo>
                <a:lnTo>
                  <a:pt x="0" y="1416"/>
                </a:lnTo>
                <a:lnTo>
                  <a:pt x="0" y="882"/>
                </a:lnTo>
                <a:lnTo>
                  <a:pt x="84" y="804"/>
                </a:lnTo>
                <a:lnTo>
                  <a:pt x="156" y="735"/>
                </a:lnTo>
                <a:lnTo>
                  <a:pt x="222" y="657"/>
                </a:lnTo>
                <a:lnTo>
                  <a:pt x="297" y="558"/>
                </a:lnTo>
                <a:lnTo>
                  <a:pt x="381" y="453"/>
                </a:lnTo>
                <a:lnTo>
                  <a:pt x="486" y="318"/>
                </a:lnTo>
                <a:lnTo>
                  <a:pt x="543" y="240"/>
                </a:lnTo>
                <a:lnTo>
                  <a:pt x="630" y="129"/>
                </a:lnTo>
                <a:lnTo>
                  <a:pt x="687" y="72"/>
                </a:lnTo>
                <a:lnTo>
                  <a:pt x="753" y="27"/>
                </a:lnTo>
                <a:lnTo>
                  <a:pt x="801" y="16"/>
                </a:lnTo>
                <a:lnTo>
                  <a:pt x="867" y="0"/>
                </a:lnTo>
                <a:close/>
              </a:path>
            </a:pathLst>
          </a:custGeom>
          <a:solidFill>
            <a:schemeClr val="accent2"/>
          </a:solidFill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135" name="Freeform 7"/>
          <p:cNvSpPr>
            <a:spLocks noChangeAspect="1"/>
          </p:cNvSpPr>
          <p:nvPr/>
        </p:nvSpPr>
        <p:spPr bwMode="auto">
          <a:xfrm>
            <a:off x="2482851" y="5422902"/>
            <a:ext cx="311151" cy="173038"/>
          </a:xfrm>
          <a:custGeom>
            <a:avLst/>
            <a:gdLst/>
            <a:ahLst/>
            <a:cxnLst>
              <a:cxn ang="0">
                <a:pos x="0" y="123"/>
              </a:cxn>
              <a:cxn ang="0">
                <a:pos x="0" y="174"/>
              </a:cxn>
              <a:cxn ang="0">
                <a:pos x="366" y="174"/>
              </a:cxn>
              <a:cxn ang="0">
                <a:pos x="366" y="0"/>
              </a:cxn>
              <a:cxn ang="0">
                <a:pos x="320" y="18"/>
              </a:cxn>
              <a:cxn ang="0">
                <a:pos x="267" y="39"/>
              </a:cxn>
              <a:cxn ang="0">
                <a:pos x="198" y="61"/>
              </a:cxn>
              <a:cxn ang="0">
                <a:pos x="132" y="86"/>
              </a:cxn>
              <a:cxn ang="0">
                <a:pos x="74" y="106"/>
              </a:cxn>
              <a:cxn ang="0">
                <a:pos x="0" y="123"/>
              </a:cxn>
            </a:cxnLst>
            <a:rect l="0" t="0" r="r" b="b"/>
            <a:pathLst>
              <a:path w="366" h="174">
                <a:moveTo>
                  <a:pt x="0" y="123"/>
                </a:moveTo>
                <a:lnTo>
                  <a:pt x="0" y="174"/>
                </a:lnTo>
                <a:lnTo>
                  <a:pt x="366" y="174"/>
                </a:lnTo>
                <a:lnTo>
                  <a:pt x="366" y="0"/>
                </a:lnTo>
                <a:lnTo>
                  <a:pt x="320" y="18"/>
                </a:lnTo>
                <a:lnTo>
                  <a:pt x="267" y="39"/>
                </a:lnTo>
                <a:lnTo>
                  <a:pt x="198" y="61"/>
                </a:lnTo>
                <a:lnTo>
                  <a:pt x="132" y="86"/>
                </a:lnTo>
                <a:lnTo>
                  <a:pt x="74" y="106"/>
                </a:lnTo>
                <a:lnTo>
                  <a:pt x="0" y="123"/>
                </a:lnTo>
                <a:close/>
              </a:path>
            </a:pathLst>
          </a:custGeom>
          <a:solidFill>
            <a:schemeClr val="bg1"/>
          </a:solidFill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136" name="Freeform 8"/>
          <p:cNvSpPr>
            <a:spLocks noChangeAspect="1"/>
          </p:cNvSpPr>
          <p:nvPr/>
        </p:nvSpPr>
        <p:spPr bwMode="auto">
          <a:xfrm flipH="1">
            <a:off x="5994400" y="5043488"/>
            <a:ext cx="939800" cy="552450"/>
          </a:xfrm>
          <a:custGeom>
            <a:avLst/>
            <a:gdLst/>
            <a:ahLst/>
            <a:cxnLst>
              <a:cxn ang="0">
                <a:pos x="0" y="300"/>
              </a:cxn>
              <a:cxn ang="0">
                <a:pos x="0" y="480"/>
              </a:cxn>
              <a:cxn ang="0">
                <a:pos x="816" y="480"/>
              </a:cxn>
              <a:cxn ang="0">
                <a:pos x="816" y="0"/>
              </a:cxn>
              <a:cxn ang="0">
                <a:pos x="738" y="51"/>
              </a:cxn>
              <a:cxn ang="0">
                <a:pos x="645" y="102"/>
              </a:cxn>
              <a:cxn ang="0">
                <a:pos x="573" y="129"/>
              </a:cxn>
              <a:cxn ang="0">
                <a:pos x="456" y="165"/>
              </a:cxn>
              <a:cxn ang="0">
                <a:pos x="339" y="201"/>
              </a:cxn>
              <a:cxn ang="0">
                <a:pos x="207" y="243"/>
              </a:cxn>
              <a:cxn ang="0">
                <a:pos x="81" y="279"/>
              </a:cxn>
              <a:cxn ang="0">
                <a:pos x="0" y="300"/>
              </a:cxn>
            </a:cxnLst>
            <a:rect l="0" t="0" r="r" b="b"/>
            <a:pathLst>
              <a:path w="816" h="480">
                <a:moveTo>
                  <a:pt x="0" y="300"/>
                </a:moveTo>
                <a:lnTo>
                  <a:pt x="0" y="480"/>
                </a:lnTo>
                <a:lnTo>
                  <a:pt x="816" y="480"/>
                </a:lnTo>
                <a:lnTo>
                  <a:pt x="816" y="0"/>
                </a:lnTo>
                <a:lnTo>
                  <a:pt x="738" y="51"/>
                </a:lnTo>
                <a:lnTo>
                  <a:pt x="645" y="102"/>
                </a:lnTo>
                <a:lnTo>
                  <a:pt x="573" y="129"/>
                </a:lnTo>
                <a:lnTo>
                  <a:pt x="456" y="165"/>
                </a:lnTo>
                <a:lnTo>
                  <a:pt x="339" y="201"/>
                </a:lnTo>
                <a:lnTo>
                  <a:pt x="207" y="243"/>
                </a:lnTo>
                <a:lnTo>
                  <a:pt x="81" y="279"/>
                </a:lnTo>
                <a:lnTo>
                  <a:pt x="0" y="300"/>
                </a:lnTo>
                <a:close/>
              </a:path>
            </a:pathLst>
          </a:custGeom>
          <a:solidFill>
            <a:schemeClr val="tx2"/>
          </a:solidFill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144" name="Freeform 16"/>
          <p:cNvSpPr>
            <a:spLocks noChangeAspect="1"/>
          </p:cNvSpPr>
          <p:nvPr/>
        </p:nvSpPr>
        <p:spPr bwMode="auto">
          <a:xfrm flipH="1">
            <a:off x="4929190" y="3962400"/>
            <a:ext cx="998537" cy="1633538"/>
          </a:xfrm>
          <a:custGeom>
            <a:avLst/>
            <a:gdLst/>
            <a:ahLst/>
            <a:cxnLst>
              <a:cxn ang="0">
                <a:pos x="867" y="0"/>
              </a:cxn>
              <a:cxn ang="0">
                <a:pos x="866" y="1418"/>
              </a:cxn>
              <a:cxn ang="0">
                <a:pos x="0" y="1416"/>
              </a:cxn>
              <a:cxn ang="0">
                <a:pos x="0" y="882"/>
              </a:cxn>
              <a:cxn ang="0">
                <a:pos x="84" y="804"/>
              </a:cxn>
              <a:cxn ang="0">
                <a:pos x="156" y="735"/>
              </a:cxn>
              <a:cxn ang="0">
                <a:pos x="222" y="657"/>
              </a:cxn>
              <a:cxn ang="0">
                <a:pos x="297" y="558"/>
              </a:cxn>
              <a:cxn ang="0">
                <a:pos x="381" y="453"/>
              </a:cxn>
              <a:cxn ang="0">
                <a:pos x="486" y="318"/>
              </a:cxn>
              <a:cxn ang="0">
                <a:pos x="543" y="240"/>
              </a:cxn>
              <a:cxn ang="0">
                <a:pos x="630" y="129"/>
              </a:cxn>
              <a:cxn ang="0">
                <a:pos x="687" y="72"/>
              </a:cxn>
              <a:cxn ang="0">
                <a:pos x="753" y="27"/>
              </a:cxn>
              <a:cxn ang="0">
                <a:pos x="801" y="16"/>
              </a:cxn>
              <a:cxn ang="0">
                <a:pos x="867" y="0"/>
              </a:cxn>
            </a:cxnLst>
            <a:rect l="0" t="0" r="r" b="b"/>
            <a:pathLst>
              <a:path w="867" h="1418">
                <a:moveTo>
                  <a:pt x="867" y="0"/>
                </a:moveTo>
                <a:lnTo>
                  <a:pt x="866" y="1418"/>
                </a:lnTo>
                <a:lnTo>
                  <a:pt x="0" y="1416"/>
                </a:lnTo>
                <a:lnTo>
                  <a:pt x="0" y="882"/>
                </a:lnTo>
                <a:lnTo>
                  <a:pt x="84" y="804"/>
                </a:lnTo>
                <a:lnTo>
                  <a:pt x="156" y="735"/>
                </a:lnTo>
                <a:lnTo>
                  <a:pt x="222" y="657"/>
                </a:lnTo>
                <a:lnTo>
                  <a:pt x="297" y="558"/>
                </a:lnTo>
                <a:lnTo>
                  <a:pt x="381" y="453"/>
                </a:lnTo>
                <a:lnTo>
                  <a:pt x="486" y="318"/>
                </a:lnTo>
                <a:lnTo>
                  <a:pt x="543" y="240"/>
                </a:lnTo>
                <a:lnTo>
                  <a:pt x="630" y="129"/>
                </a:lnTo>
                <a:lnTo>
                  <a:pt x="687" y="72"/>
                </a:lnTo>
                <a:lnTo>
                  <a:pt x="753" y="27"/>
                </a:lnTo>
                <a:lnTo>
                  <a:pt x="801" y="16"/>
                </a:lnTo>
                <a:lnTo>
                  <a:pt x="867" y="0"/>
                </a:lnTo>
                <a:close/>
              </a:path>
            </a:pathLst>
          </a:cu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/>
          <p:cNvSpPr>
            <a:spLocks noChangeAspect="1"/>
          </p:cNvSpPr>
          <p:nvPr/>
        </p:nvSpPr>
        <p:spPr bwMode="auto">
          <a:xfrm flipH="1">
            <a:off x="7004051" y="5410200"/>
            <a:ext cx="311151" cy="173038"/>
          </a:xfrm>
          <a:custGeom>
            <a:avLst/>
            <a:gdLst/>
            <a:ahLst/>
            <a:cxnLst>
              <a:cxn ang="0">
                <a:pos x="0" y="123"/>
              </a:cxn>
              <a:cxn ang="0">
                <a:pos x="0" y="174"/>
              </a:cxn>
              <a:cxn ang="0">
                <a:pos x="366" y="174"/>
              </a:cxn>
              <a:cxn ang="0">
                <a:pos x="366" y="0"/>
              </a:cxn>
              <a:cxn ang="0">
                <a:pos x="320" y="18"/>
              </a:cxn>
              <a:cxn ang="0">
                <a:pos x="267" y="39"/>
              </a:cxn>
              <a:cxn ang="0">
                <a:pos x="198" y="61"/>
              </a:cxn>
              <a:cxn ang="0">
                <a:pos x="132" y="86"/>
              </a:cxn>
              <a:cxn ang="0">
                <a:pos x="74" y="106"/>
              </a:cxn>
              <a:cxn ang="0">
                <a:pos x="0" y="123"/>
              </a:cxn>
            </a:cxnLst>
            <a:rect l="0" t="0" r="r" b="b"/>
            <a:pathLst>
              <a:path w="366" h="174">
                <a:moveTo>
                  <a:pt x="0" y="123"/>
                </a:moveTo>
                <a:lnTo>
                  <a:pt x="0" y="174"/>
                </a:lnTo>
                <a:lnTo>
                  <a:pt x="366" y="174"/>
                </a:lnTo>
                <a:lnTo>
                  <a:pt x="366" y="0"/>
                </a:lnTo>
                <a:lnTo>
                  <a:pt x="320" y="18"/>
                </a:lnTo>
                <a:lnTo>
                  <a:pt x="267" y="39"/>
                </a:lnTo>
                <a:lnTo>
                  <a:pt x="198" y="61"/>
                </a:lnTo>
                <a:lnTo>
                  <a:pt x="132" y="86"/>
                </a:lnTo>
                <a:lnTo>
                  <a:pt x="74" y="106"/>
                </a:lnTo>
                <a:lnTo>
                  <a:pt x="0" y="123"/>
                </a:lnTo>
                <a:close/>
              </a:path>
            </a:pathLst>
          </a:custGeom>
          <a:solidFill>
            <a:schemeClr val="accent5"/>
          </a:solidFill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Positionnement et coûts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307D-5431-4DAC-B7F5-1AA35B53B739}" type="slidenum">
              <a:rPr lang="en-US" altLang="en-US"/>
              <a:pPr/>
              <a:t>5</a:t>
            </a:fld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5122912" cy="4937760"/>
          </a:xfrm>
        </p:spPr>
        <p:txBody>
          <a:bodyPr/>
          <a:lstStyle/>
          <a:p>
            <a:r>
              <a:rPr lang="fr-CA" dirty="0"/>
              <a:t>Positionnement du produit</a:t>
            </a:r>
          </a:p>
          <a:p>
            <a:pPr lvl="1"/>
            <a:r>
              <a:rPr lang="fr-CA" dirty="0"/>
              <a:t>Prix</a:t>
            </a:r>
          </a:p>
          <a:p>
            <a:pPr lvl="1"/>
            <a:r>
              <a:rPr lang="fr-CA" dirty="0"/>
              <a:t>Présentation</a:t>
            </a:r>
          </a:p>
          <a:p>
            <a:pPr lvl="1"/>
            <a:r>
              <a:rPr lang="fr-CA" dirty="0"/>
              <a:t>Réponse à la demande</a:t>
            </a:r>
          </a:p>
          <a:p>
            <a:r>
              <a:rPr lang="fr-CA" dirty="0"/>
              <a:t>CDM</a:t>
            </a:r>
          </a:p>
          <a:p>
            <a:pPr lvl="1"/>
            <a:r>
              <a:rPr lang="fr-CA" dirty="0"/>
              <a:t>Coût des </a:t>
            </a:r>
            <a:r>
              <a:rPr lang="fr-CA" dirty="0" smtClean="0"/>
              <a:t>marchandises c./ matériaux</a:t>
            </a:r>
            <a:endParaRPr lang="fr-CA" dirty="0"/>
          </a:p>
        </p:txBody>
      </p:sp>
      <p:sp>
        <p:nvSpPr>
          <p:cNvPr id="5" name="Flowchart: Multidocument 4"/>
          <p:cNvSpPr/>
          <p:nvPr/>
        </p:nvSpPr>
        <p:spPr>
          <a:xfrm>
            <a:off x="6324600" y="3657600"/>
            <a:ext cx="1490949" cy="106680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/>
              <a:t>CDM</a:t>
            </a:r>
          </a:p>
        </p:txBody>
      </p:sp>
      <p:sp>
        <p:nvSpPr>
          <p:cNvPr id="7" name="Flowchart: Multidocument 6"/>
          <p:cNvSpPr/>
          <p:nvPr/>
        </p:nvSpPr>
        <p:spPr>
          <a:xfrm>
            <a:off x="6281451" y="1600200"/>
            <a:ext cx="1490949" cy="106680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/>
              <a:t>Prix</a:t>
            </a:r>
          </a:p>
        </p:txBody>
      </p:sp>
      <p:cxnSp>
        <p:nvCxnSpPr>
          <p:cNvPr id="13" name="Elbow Connector 12"/>
          <p:cNvCxnSpPr>
            <a:stCxn id="7" idx="2"/>
            <a:endCxn id="5" idx="0"/>
          </p:cNvCxnSpPr>
          <p:nvPr/>
        </p:nvCxnSpPr>
        <p:spPr>
          <a:xfrm rot="5400000" flipV="1">
            <a:off x="6532447" y="3017401"/>
            <a:ext cx="1031000" cy="249397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Distribution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A26E-E6D5-4C7B-B7FF-79478F34651C}" type="slidenum">
              <a:rPr lang="en-US" altLang="en-US"/>
              <a:pPr/>
              <a:t>6</a:t>
            </a:fld>
            <a:endParaRPr lang="en-US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Plan et stratégie </a:t>
            </a:r>
            <a:r>
              <a:rPr lang="fr-CA" dirty="0"/>
              <a:t>de distribution</a:t>
            </a:r>
          </a:p>
          <a:p>
            <a:r>
              <a:rPr lang="fr-CA" dirty="0"/>
              <a:t>Canaux de distribution</a:t>
            </a:r>
          </a:p>
          <a:p>
            <a:pPr marL="742950" lvl="1" indent="-285750"/>
            <a:r>
              <a:rPr lang="fr-CA" dirty="0"/>
              <a:t>National</a:t>
            </a:r>
          </a:p>
          <a:p>
            <a:pPr marL="742950" lvl="1" indent="-285750"/>
            <a:r>
              <a:rPr lang="fr-CA" dirty="0"/>
              <a:t>International</a:t>
            </a:r>
          </a:p>
          <a:p>
            <a:r>
              <a:rPr lang="fr-CA" dirty="0"/>
              <a:t>Opérations de distribution</a:t>
            </a:r>
          </a:p>
          <a:p>
            <a:pPr marL="742950" lvl="1" indent="-285750"/>
            <a:r>
              <a:rPr lang="fr-CA" dirty="0"/>
              <a:t>Responsabilités du groupe </a:t>
            </a:r>
            <a:r>
              <a:rPr lang="fr-CA" dirty="0" err="1"/>
              <a:t>eMedia</a:t>
            </a:r>
            <a:r>
              <a:rPr lang="fr-CA" dirty="0"/>
              <a:t> </a:t>
            </a:r>
          </a:p>
          <a:p>
            <a:pPr marL="742950" lvl="1" indent="-285750"/>
            <a:r>
              <a:rPr lang="fr-CA" dirty="0" smtClean="0"/>
              <a:t>Échéanciers</a:t>
            </a:r>
            <a:endParaRPr lang="fr-CA" dirty="0"/>
          </a:p>
        </p:txBody>
      </p:sp>
      <p:pic>
        <p:nvPicPr>
          <p:cNvPr id="1032" name="Picture 8" descr="C:\Documents and Settings\Owner\Local Settings\Temporary Internet Files\Content.IE5\Q1SJ6ZSZ\MCBD19619_0000[1].wm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5486400" y="2438400"/>
            <a:ext cx="2548914" cy="2392896"/>
          </a:xfrm>
          <a:prstGeom prst="rect">
            <a:avLst/>
          </a:prstGeom>
          <a:noFill/>
        </p:spPr>
      </p:pic>
      <p:pic>
        <p:nvPicPr>
          <p:cNvPr id="6" name="Picture 2" descr="C:\Users\Beta Machine\AppData\Local\Microsoft\Windows\Temporary Internet Files\Content.IE5\DERQMUKT\MP900438677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325" y="2337329"/>
            <a:ext cx="4041775" cy="269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Forfaits</a:t>
            </a: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AE70E-E1E2-42FE-88BA-B8CA49FEF300}" type="slidenum">
              <a:rPr lang="en-US" altLang="en-US"/>
              <a:pPr/>
              <a:t>7</a:t>
            </a:fld>
            <a:endParaRPr lang="en-US"/>
          </a:p>
        </p:txBody>
      </p:sp>
      <p:graphicFrame>
        <p:nvGraphicFramePr>
          <p:cNvPr id="56394" name="Group 7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10859548"/>
              </p:ext>
            </p:extLst>
          </p:nvPr>
        </p:nvGraphicFramePr>
        <p:xfrm>
          <a:off x="914400" y="1889125"/>
          <a:ext cx="7762056" cy="3978909"/>
        </p:xfrm>
        <a:graphic>
          <a:graphicData uri="http://schemas.openxmlformats.org/drawingml/2006/table">
            <a:tbl>
              <a:tblPr/>
              <a:tblGrid>
                <a:gridCol w="2743200"/>
                <a:gridCol w="2828932"/>
                <a:gridCol w="2189924"/>
              </a:tblGrid>
              <a:tr h="13263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Base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Standard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326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Paiement </a:t>
                      </a: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par téléchargement</a:t>
                      </a:r>
                    </a:p>
                  </a:txBody>
                  <a:tcPr marL="228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Maximum de 12 téléchargements par mois</a:t>
                      </a:r>
                    </a:p>
                  </a:txBody>
                  <a:tcPr marL="2286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Illimité</a:t>
                      </a:r>
                    </a:p>
                  </a:txBody>
                  <a:tcPr marL="2286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26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Prix : </a:t>
                      </a: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 1,99 $ à 7,99 $</a:t>
                      </a:r>
                    </a:p>
                  </a:txBody>
                  <a:tcPr marL="228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11,95 $</a:t>
                      </a:r>
                    </a:p>
                  </a:txBody>
                  <a:tcPr marL="2286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b="0" i="0" u="none" strike="noStrike" cap="none" normalizeH="0" baseline="0" noProof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19,95 $</a:t>
                      </a:r>
                    </a:p>
                  </a:txBody>
                  <a:tcPr marL="2286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Publicité </a:t>
            </a:r>
            <a:r>
              <a:rPr lang="fr-CA" dirty="0" smtClean="0"/>
              <a:t>et mise </a:t>
            </a:r>
            <a:r>
              <a:rPr lang="fr-CA" dirty="0"/>
              <a:t>en marché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572A5-2FA9-4C1D-8698-6C0567E10ED1}" type="slidenum">
              <a:rPr lang="en-US" altLang="en-US"/>
              <a:pPr/>
              <a:t>8</a:t>
            </a:fld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/>
              <a:t>Lancement</a:t>
            </a:r>
          </a:p>
          <a:p>
            <a:pPr lvl="1"/>
            <a:r>
              <a:rPr lang="fr-CA" dirty="0"/>
              <a:t>Annonce du produit</a:t>
            </a:r>
          </a:p>
          <a:p>
            <a:r>
              <a:rPr lang="fr-CA" dirty="0"/>
              <a:t>Mise en marché</a:t>
            </a:r>
          </a:p>
          <a:p>
            <a:pPr lvl="1"/>
            <a:r>
              <a:rPr lang="fr-CA" dirty="0" smtClean="0"/>
              <a:t>Plan de 2 ans</a:t>
            </a:r>
            <a:endParaRPr lang="fr-CA" dirty="0"/>
          </a:p>
          <a:p>
            <a:r>
              <a:rPr lang="fr-CA" dirty="0"/>
              <a:t>Publicité</a:t>
            </a:r>
          </a:p>
          <a:p>
            <a:pPr lvl="1"/>
            <a:r>
              <a:rPr lang="fr-CA" dirty="0"/>
              <a:t>Internet/Courrier</a:t>
            </a:r>
          </a:p>
          <a:p>
            <a:pPr lvl="1"/>
            <a:r>
              <a:rPr lang="fr-CA" dirty="0"/>
              <a:t>Magasins</a:t>
            </a:r>
          </a:p>
        </p:txBody>
      </p:sp>
      <p:pic>
        <p:nvPicPr>
          <p:cNvPr id="53255" name="Picture 7" descr="ansb4urm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2209802"/>
            <a:ext cx="2274888" cy="2498725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Prévisions de ventes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F5B83-77FF-47C2-90D9-946AF600744C}" type="slidenum">
              <a:rPr lang="en-US" altLang="en-US"/>
              <a:pPr/>
              <a:t>9</a:t>
            </a:fld>
            <a:endParaRPr lang="en-US"/>
          </a:p>
        </p:txBody>
      </p:sp>
      <p:graphicFrame>
        <p:nvGraphicFramePr>
          <p:cNvPr id="8" name="Graphique 7"/>
          <p:cNvGraphicFramePr/>
          <p:nvPr>
            <p:extLst>
              <p:ext uri="{D42A27DB-BD31-4B8C-83A1-F6EECF244321}">
                <p14:modId xmlns:p14="http://schemas.microsoft.com/office/powerpoint/2010/main" val="4187726062"/>
              </p:ext>
            </p:extLst>
          </p:nvPr>
        </p:nvGraphicFramePr>
        <p:xfrm>
          <a:off x="357158" y="1571612"/>
          <a:ext cx="8501122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e">
  <a:themeElements>
    <a:clrScheme name="Origin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8227</TotalTime>
  <Words>187</Words>
  <Application>Microsoft Office PowerPoint</Application>
  <PresentationFormat>Affichage à l'écran (4:3)</PresentationFormat>
  <Paragraphs>96</Paragraphs>
  <Slides>10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Origine</vt:lpstr>
      <vt:lpstr>Nouvelle offre de produits</vt:lpstr>
      <vt:lpstr>Produits</vt:lpstr>
      <vt:lpstr>La concurrence</vt:lpstr>
      <vt:lpstr>Le marché</vt:lpstr>
      <vt:lpstr>Positionnement et coûts</vt:lpstr>
      <vt:lpstr>Distribution</vt:lpstr>
      <vt:lpstr>Forfaits</vt:lpstr>
      <vt:lpstr>Publicité et mise en marché</vt:lpstr>
      <vt:lpstr>Prévisions de ventes</vt:lpstr>
      <vt:lpstr>MERCI!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 Circuits Europe 2011</dc:title>
  <dc:creator>Laurent</dc:creator>
  <cp:lastModifiedBy>Michèle Simond</cp:lastModifiedBy>
  <cp:revision>371</cp:revision>
  <dcterms:created xsi:type="dcterms:W3CDTF">2007-04-21T18:25:45Z</dcterms:created>
  <dcterms:modified xsi:type="dcterms:W3CDTF">2011-03-14T20:06:52Z</dcterms:modified>
</cp:coreProperties>
</file>